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64" r:id="rId70"/>
    <p:sldId id="363" r:id="rId71"/>
    <p:sldId id="361" r:id="rId72"/>
    <p:sldId id="357" r:id="rId73"/>
    <p:sldId id="360" r:id="rId74"/>
    <p:sldId id="325" r:id="rId75"/>
    <p:sldId id="354" r:id="rId76"/>
    <p:sldId id="356" r:id="rId77"/>
    <p:sldId id="336" r:id="rId78"/>
    <p:sldId id="337" r:id="rId79"/>
    <p:sldId id="338" r:id="rId80"/>
    <p:sldId id="339" r:id="rId81"/>
    <p:sldId id="340" r:id="rId82"/>
    <p:sldId id="341" r:id="rId83"/>
    <p:sldId id="348" r:id="rId84"/>
    <p:sldId id="342" r:id="rId85"/>
    <p:sldId id="343" r:id="rId86"/>
    <p:sldId id="344" r:id="rId87"/>
    <p:sldId id="345" r:id="rId88"/>
    <p:sldId id="346" r:id="rId89"/>
    <p:sldId id="347" r:id="rId90"/>
    <p:sldId id="349" r:id="rId91"/>
    <p:sldId id="350" r:id="rId92"/>
    <p:sldId id="352" r:id="rId93"/>
    <p:sldId id="353" r:id="rId94"/>
    <p:sldId id="296" r:id="rId95"/>
    <p:sldId id="311" r:id="rId96"/>
    <p:sldId id="320" r:id="rId97"/>
    <p:sldId id="32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46928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80754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1315182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3928050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272630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78409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94</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95</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96</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97</a:t>
            </a:fld>
            <a:endParaRPr/>
          </a:p>
        </p:txBody>
      </p:sp>
    </p:spTree>
    <p:extLst>
      <p:ext uri="{BB962C8B-B14F-4D97-AF65-F5344CB8AC3E}">
        <p14:creationId xmlns:p14="http://schemas.microsoft.com/office/powerpoint/2010/main" val="129404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8/9/2023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8/9/2023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5.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98.JP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E05D7594-39A1-74C3-8037-DDE7C2A6FBA6}"/>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2" name="TextBox 1">
            <a:extLst>
              <a:ext uri="{FF2B5EF4-FFF2-40B4-BE49-F238E27FC236}">
                <a16:creationId xmlns:a16="http://schemas.microsoft.com/office/drawing/2014/main" id="{1E7035E6-570E-2EE3-FF37-2E10737058BC}"/>
              </a:ext>
            </a:extLst>
          </p:cNvPr>
          <p:cNvSpPr txBox="1"/>
          <p:nvPr/>
        </p:nvSpPr>
        <p:spPr>
          <a:xfrm>
            <a:off x="143332" y="873737"/>
            <a:ext cx="8301790" cy="3970318"/>
          </a:xfrm>
          <a:prstGeom prst="rect">
            <a:avLst/>
          </a:prstGeom>
          <a:noFill/>
        </p:spPr>
        <p:txBody>
          <a:bodyPr wrap="square" rtlCol="0">
            <a:spAutoFit/>
          </a:bodyPr>
          <a:lstStyle/>
          <a:p>
            <a:r>
              <a:rPr lang="en-US" altLang="en-US" sz="1400" dirty="0">
                <a:solidFill>
                  <a:srgbClr val="000000"/>
                </a:solidFill>
                <a:latin typeface="Söhne"/>
              </a:rPr>
              <a:t>T</a:t>
            </a:r>
            <a:r>
              <a:rPr kumimoji="0" lang="en-US" altLang="en-US" sz="1400" b="0" i="0" u="none" strike="noStrike" cap="none" normalizeH="0" baseline="0" dirty="0">
                <a:ln>
                  <a:noFill/>
                </a:ln>
                <a:solidFill>
                  <a:srgbClr val="000000"/>
                </a:solidFill>
                <a:effectLst/>
                <a:latin typeface="Söhne"/>
              </a:rPr>
              <a:t>he authors dissect the pros and cons of various methods to handle these missing values, ultimately recommending estimation techniques as the optimal solution for time series data.</a:t>
            </a:r>
          </a:p>
          <a:p>
            <a:endParaRPr lang="en-US" sz="1400" dirty="0"/>
          </a:p>
          <a:p>
            <a:pPr marL="285750" indent="-285750">
              <a:buFont typeface="Wingdings" panose="05000000000000000000" pitchFamily="2" charset="2"/>
              <a:buChar char="ü"/>
            </a:pPr>
            <a:r>
              <a:rPr lang="en-US" sz="1400" b="1" dirty="0"/>
              <a:t>Conventional Methods</a:t>
            </a:r>
            <a:r>
              <a:rPr lang="en-US" sz="1400" dirty="0"/>
              <a:t>: (Mean and Mode </a:t>
            </a:r>
            <a:r>
              <a:rPr kumimoji="0" lang="en-US" altLang="en-US" sz="1400" b="0" i="0" u="none" strike="noStrike" cap="none" normalizeH="0" baseline="0" dirty="0">
                <a:ln>
                  <a:noFill/>
                </a:ln>
                <a:solidFill>
                  <a:srgbClr val="000000"/>
                </a:solidFill>
                <a:effectLst/>
                <a:latin typeface="Söhne"/>
              </a:rPr>
              <a:t>imputation, and deletion</a:t>
            </a:r>
            <a:r>
              <a:rPr lang="en-US" sz="1400" dirty="0"/>
              <a:t>)</a:t>
            </a:r>
          </a:p>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Simplicity</a:t>
            </a:r>
            <a:r>
              <a:rPr lang="en-US" sz="1400" dirty="0"/>
              <a:t>: They are easy to understand and implement.</a:t>
            </a:r>
          </a:p>
          <a:p>
            <a:pPr marL="1200150" lvl="2" indent="-285750">
              <a:buFont typeface="Courier New" panose="02070309020205020404" pitchFamily="49" charset="0"/>
              <a:buChar char="o"/>
            </a:pPr>
            <a:r>
              <a:rPr lang="en-US" sz="1400" b="1" dirty="0"/>
              <a:t>Generalizability</a:t>
            </a:r>
            <a:r>
              <a:rPr lang="en-US" sz="1400" dirty="0"/>
              <a:t>: Can be applied to a variety of datasets, not just time series data.</a:t>
            </a:r>
          </a:p>
          <a:p>
            <a:pPr marL="1200150" lvl="2" indent="-285750">
              <a:buFont typeface="Courier New" panose="02070309020205020404" pitchFamily="49" charset="0"/>
              <a:buChar char="o"/>
            </a:pPr>
            <a:r>
              <a:rPr lang="en-US" sz="1400" b="1" dirty="0"/>
              <a:t>Effectiveness for Low Missingness</a:t>
            </a:r>
            <a:r>
              <a:rPr lang="en-US" sz="1400" dirty="0"/>
              <a:t>: These methods can yield satisfactory results when the percentage of missing data is low.</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Limited Effectiveness</a:t>
            </a:r>
            <a:r>
              <a:rPr lang="en-US" sz="1400" dirty="0"/>
              <a:t>: Their effectiveness wanes when there's a high percentage of missing data.</a:t>
            </a:r>
          </a:p>
          <a:p>
            <a:pPr marL="1200150" lvl="2" indent="-285750">
              <a:buFont typeface="Courier New" panose="02070309020205020404" pitchFamily="49" charset="0"/>
              <a:buChar char="o"/>
            </a:pPr>
            <a:r>
              <a:rPr lang="en-US" sz="1400" b="1" dirty="0"/>
              <a:t>Bias</a:t>
            </a:r>
            <a:r>
              <a:rPr lang="en-US" sz="1400" dirty="0"/>
              <a:t>: They can produce biased results, especially if the missingness is systematic or related to any inherent property of the data.</a:t>
            </a:r>
          </a:p>
          <a:p>
            <a:pPr marL="1200150" lvl="2" indent="-285750">
              <a:buFont typeface="Courier New" panose="02070309020205020404" pitchFamily="49" charset="0"/>
              <a:buChar char="o"/>
            </a:pPr>
            <a:r>
              <a:rPr lang="en-US" sz="1400" b="1" dirty="0"/>
              <a:t>Loss of Data</a:t>
            </a:r>
            <a:r>
              <a:rPr lang="en-US" sz="1400" dirty="0"/>
              <a:t>: Methods like deletion result in a loss of data, leading to reduced efficiency.</a:t>
            </a:r>
          </a:p>
          <a:p>
            <a:pPr marL="1200150" lvl="2" indent="-285750">
              <a:buFont typeface="Courier New" panose="02070309020205020404" pitchFamily="49" charset="0"/>
              <a:buChar char="o"/>
            </a:pPr>
            <a:r>
              <a:rPr lang="en-US" sz="1400" b="1" dirty="0"/>
              <a:t>Skewed Estimation</a:t>
            </a:r>
            <a:r>
              <a:rPr lang="en-US" sz="1400" dirty="0"/>
              <a:t>: The resultant dataset after handling missing values can lead to misleading and biased analyses.</a:t>
            </a:r>
          </a:p>
        </p:txBody>
      </p:sp>
      <p:sp>
        <p:nvSpPr>
          <p:cNvPr id="3" name="TextBox 2">
            <a:extLst>
              <a:ext uri="{FF2B5EF4-FFF2-40B4-BE49-F238E27FC236}">
                <a16:creationId xmlns:a16="http://schemas.microsoft.com/office/drawing/2014/main" id="{1A6F1A4F-1E29-8C62-050B-330E18ABB265}"/>
              </a:ext>
            </a:extLst>
          </p:cNvPr>
          <p:cNvSpPr txBox="1"/>
          <p:nvPr/>
        </p:nvSpPr>
        <p:spPr>
          <a:xfrm>
            <a:off x="151354" y="4881765"/>
            <a:ext cx="11921978"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Estimation Methods</a:t>
            </a:r>
            <a:r>
              <a:rPr lang="en-US" sz="1400" dirty="0"/>
              <a:t>:</a:t>
            </a:r>
          </a:p>
          <a:p>
            <a:r>
              <a:rPr lang="en-US" sz="1400" b="0" i="0" dirty="0">
                <a:effectLst/>
                <a:latin typeface="-apple-system"/>
              </a:rPr>
              <a:t>	1. Autoregressive-model-based missing values estimation method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2. Optimized fuzzy c-means with support vector regression and genetic algorithm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3. Fuzzy-rough methods </a:t>
            </a:r>
            <a:r>
              <a:rPr lang="en-US" sz="1400" b="0" i="0" dirty="0">
                <a:solidFill>
                  <a:srgbClr val="FFFFFF"/>
                </a:solidFill>
                <a:effectLst/>
                <a:latin typeface="-apple-system"/>
              </a:rPr>
              <a:t>2</a:t>
            </a:r>
            <a:r>
              <a:rPr lang="en-US" sz="1400" b="0" i="0" dirty="0">
                <a:effectLst/>
                <a:latin typeface="-apple-system"/>
              </a:rPr>
              <a:t> </a:t>
            </a:r>
          </a:p>
          <a:p>
            <a:r>
              <a:rPr lang="en-US" sz="1400" dirty="0">
                <a:latin typeface="-apple-system"/>
              </a:rPr>
              <a:t>	</a:t>
            </a:r>
            <a:r>
              <a:rPr lang="en-US" sz="1400" b="0" i="0" dirty="0">
                <a:effectLst/>
                <a:latin typeface="-apple-system"/>
              </a:rPr>
              <a:t>4. Regression analysis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5. Support vector regression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6. Genetic algorithms </a:t>
            </a:r>
            <a:r>
              <a:rPr lang="en-US" sz="1400" b="0" i="0" dirty="0">
                <a:solidFill>
                  <a:srgbClr val="FFFFFF"/>
                </a:solidFill>
                <a:effectLst/>
                <a:latin typeface="-apple-system"/>
              </a:rPr>
              <a:t>5</a:t>
            </a:r>
            <a:endParaRPr lang="en-US" sz="1400" dirty="0"/>
          </a:p>
        </p:txBody>
      </p:sp>
    </p:spTree>
    <p:extLst>
      <p:ext uri="{BB962C8B-B14F-4D97-AF65-F5344CB8AC3E}">
        <p14:creationId xmlns:p14="http://schemas.microsoft.com/office/powerpoint/2010/main" val="244362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1E7035E6-570E-2EE3-FF37-2E10737058BC}"/>
              </a:ext>
            </a:extLst>
          </p:cNvPr>
          <p:cNvSpPr txBox="1"/>
          <p:nvPr/>
        </p:nvSpPr>
        <p:spPr>
          <a:xfrm>
            <a:off x="143332" y="921869"/>
            <a:ext cx="7924800" cy="4616648"/>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Bias Reduction</a:t>
            </a:r>
            <a:r>
              <a:rPr lang="en-US" sz="1400" dirty="0"/>
              <a:t>: They are designed to minimize biases introduced by conventional methods.</a:t>
            </a:r>
          </a:p>
          <a:p>
            <a:pPr marL="1200150" lvl="2" indent="-285750">
              <a:buFont typeface="Courier New" panose="02070309020205020404" pitchFamily="49" charset="0"/>
              <a:buChar char="o"/>
            </a:pPr>
            <a:r>
              <a:rPr lang="en-US" sz="1400" b="1" dirty="0"/>
              <a:t>Accuracy</a:t>
            </a:r>
            <a:r>
              <a:rPr lang="en-US" sz="1400" dirty="0"/>
              <a:t>: Can provide more precise estimates for missing values.</a:t>
            </a:r>
          </a:p>
          <a:p>
            <a:pPr marL="1200150" lvl="2" indent="-285750">
              <a:buFont typeface="Courier New" panose="02070309020205020404" pitchFamily="49" charset="0"/>
              <a:buChar char="o"/>
            </a:pPr>
            <a:r>
              <a:rPr lang="en-US" sz="1400" b="1" dirty="0"/>
              <a:t>Flexibility</a:t>
            </a:r>
            <a:r>
              <a:rPr lang="en-US" sz="1400" dirty="0"/>
              <a:t>: Methods such as genetic algorithms and fuzzy c-means can be tailored according to user needs.</a:t>
            </a:r>
          </a:p>
          <a:p>
            <a:pPr marL="1200150" lvl="2" indent="-285750">
              <a:buFont typeface="Courier New" panose="02070309020205020404" pitchFamily="49" charset="0"/>
              <a:buChar char="o"/>
            </a:pPr>
            <a:r>
              <a:rPr lang="en-US" sz="1400" b="1" dirty="0"/>
              <a:t>Complementary Use</a:t>
            </a:r>
            <a:r>
              <a:rPr lang="en-US" sz="1400" dirty="0"/>
              <a:t>: Can be combined with other methods to enhance accuracy.</a:t>
            </a:r>
          </a:p>
          <a:p>
            <a:pPr marL="1200150" lvl="2" indent="-285750">
              <a:buFont typeface="Courier New" panose="02070309020205020404" pitchFamily="49" charset="0"/>
              <a:buChar char="o"/>
            </a:pPr>
            <a:r>
              <a:rPr lang="en-US" sz="1400" b="1" dirty="0"/>
              <a:t>Handling Large Missing Data</a:t>
            </a:r>
            <a:r>
              <a:rPr lang="en-US" sz="1400" dirty="0"/>
              <a:t>: They are especially suited for datasets with a significant amount of missing values or non-ignorable missing data.</a:t>
            </a:r>
          </a:p>
          <a:p>
            <a:pPr marL="1200150" lvl="2" indent="-285750">
              <a:buFont typeface="Courier New" panose="02070309020205020404" pitchFamily="49" charset="0"/>
              <a:buChar char="o"/>
            </a:pPr>
            <a:r>
              <a:rPr lang="en-US" sz="1400" b="1" dirty="0"/>
              <a:t>Specialization for Time Series</a:t>
            </a:r>
            <a:r>
              <a:rPr lang="en-US" sz="1400" dirty="0"/>
              <a:t>: Many estimation techniques are specifically designed to consider the temporal relationships in time series data.</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Potential for Bias</a:t>
            </a:r>
            <a:r>
              <a:rPr lang="en-US" sz="1400" dirty="0"/>
              <a:t>: While they reduce bias compared to conventional methods, they aren't entirely free from introducing their own biases.</a:t>
            </a:r>
          </a:p>
          <a:p>
            <a:pPr marL="1200150" lvl="2" indent="-285750">
              <a:buFont typeface="Courier New" panose="02070309020205020404" pitchFamily="49" charset="0"/>
              <a:buChar char="o"/>
            </a:pPr>
            <a:r>
              <a:rPr lang="en-US" sz="1400" b="1" dirty="0"/>
              <a:t>Computational Intensity</a:t>
            </a:r>
            <a:r>
              <a:rPr lang="en-US" sz="1400" dirty="0"/>
              <a:t>: Some methods can be computationally intensive, requiring more time and computational resources.</a:t>
            </a:r>
          </a:p>
          <a:p>
            <a:pPr marL="1200150" lvl="2" indent="-285750">
              <a:buFont typeface="Courier New" panose="02070309020205020404" pitchFamily="49" charset="0"/>
              <a:buChar char="o"/>
            </a:pPr>
            <a:r>
              <a:rPr lang="en-US" sz="1400" b="1" dirty="0"/>
              <a:t>Variable Performance</a:t>
            </a:r>
            <a:r>
              <a:rPr lang="en-US" sz="1400" dirty="0"/>
              <a:t>: The effectiveness of a method can vary depending on the specific characteristics of the dataset.</a:t>
            </a:r>
          </a:p>
          <a:p>
            <a:pPr marL="1200150" lvl="2" indent="-285750">
              <a:buFont typeface="Courier New" panose="02070309020205020404" pitchFamily="49" charset="0"/>
              <a:buChar char="o"/>
            </a:pPr>
            <a:r>
              <a:rPr lang="en-US" sz="1400" b="1" dirty="0"/>
              <a:t>Complex Implementation</a:t>
            </a:r>
            <a:r>
              <a:rPr lang="en-US" sz="1400" dirty="0"/>
              <a:t>: Some techniques require a deep understanding of the underlying algorithms, making them challenging for the average user.</a:t>
            </a:r>
          </a:p>
        </p:txBody>
      </p:sp>
      <p:pic>
        <p:nvPicPr>
          <p:cNvPr id="3" name="Picture 2">
            <a:extLst>
              <a:ext uri="{FF2B5EF4-FFF2-40B4-BE49-F238E27FC236}">
                <a16:creationId xmlns:a16="http://schemas.microsoft.com/office/drawing/2014/main" id="{EF011AE3-74EC-9A7A-0235-E9C1CAADFC50}"/>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4" name="TextBox 3">
            <a:extLst>
              <a:ext uri="{FF2B5EF4-FFF2-40B4-BE49-F238E27FC236}">
                <a16:creationId xmlns:a16="http://schemas.microsoft.com/office/drawing/2014/main" id="{16D35B85-EFDE-97F1-7AB3-14438696B488}"/>
              </a:ext>
            </a:extLst>
          </p:cNvPr>
          <p:cNvSpPr txBox="1"/>
          <p:nvPr/>
        </p:nvSpPr>
        <p:spPr>
          <a:xfrm>
            <a:off x="143331" y="5562580"/>
            <a:ext cx="11929999"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Conclusion</a:t>
            </a:r>
            <a:r>
              <a:rPr lang="en-US" sz="1400" dirty="0"/>
              <a:t>:</a:t>
            </a:r>
          </a:p>
          <a:p>
            <a:pPr marL="742950" lvl="1" indent="-285750">
              <a:buFont typeface="Wingdings" panose="05000000000000000000" pitchFamily="2" charset="2"/>
              <a:buChar char="Ø"/>
            </a:pPr>
            <a:r>
              <a:rPr lang="en-US" sz="1400" dirty="0"/>
              <a:t>Handling missing values is a critical step in data preprocessing, especially in time series data.</a:t>
            </a:r>
          </a:p>
          <a:p>
            <a:pPr marL="742950" lvl="1" indent="-285750">
              <a:buFont typeface="Wingdings" panose="05000000000000000000" pitchFamily="2" charset="2"/>
              <a:buChar char="Ø"/>
            </a:pPr>
            <a:r>
              <a:rPr lang="en-US" sz="1400" dirty="0"/>
              <a:t>Conventional methods, can be simple but may not be ideal for datasets with a large number of missing values or non-random missingness.</a:t>
            </a:r>
          </a:p>
          <a:p>
            <a:pPr marL="742950" lvl="1" indent="-285750">
              <a:buFont typeface="Wingdings" panose="05000000000000000000" pitchFamily="2" charset="2"/>
              <a:buChar char="Ø"/>
            </a:pPr>
            <a:r>
              <a:rPr lang="en-US" sz="1400" dirty="0"/>
              <a:t>Estimation techniques, offer a more robust and flexible approach to dealing with missing data in such scenarios.</a:t>
            </a:r>
            <a:endParaRPr lang="en-US" dirty="0"/>
          </a:p>
        </p:txBody>
      </p:sp>
    </p:spTree>
    <p:extLst>
      <p:ext uri="{BB962C8B-B14F-4D97-AF65-F5344CB8AC3E}">
        <p14:creationId xmlns:p14="http://schemas.microsoft.com/office/powerpoint/2010/main" val="4137982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32A3D62-1C70-CC0D-108F-1CE0F347F036}"/>
              </a:ext>
            </a:extLst>
          </p:cNvPr>
          <p:cNvPicPr>
            <a:picLocks noChangeAspect="1"/>
          </p:cNvPicPr>
          <p:nvPr/>
        </p:nvPicPr>
        <p:blipFill>
          <a:blip r:embed="rId4"/>
          <a:stretch>
            <a:fillRect/>
          </a:stretch>
        </p:blipFill>
        <p:spPr>
          <a:xfrm>
            <a:off x="6482410" y="921869"/>
            <a:ext cx="5590922" cy="3922848"/>
          </a:xfrm>
          <a:prstGeom prst="rect">
            <a:avLst/>
          </a:prstGeom>
        </p:spPr>
      </p:pic>
      <p:sp>
        <p:nvSpPr>
          <p:cNvPr id="5" name="TextBox 4">
            <a:extLst>
              <a:ext uri="{FF2B5EF4-FFF2-40B4-BE49-F238E27FC236}">
                <a16:creationId xmlns:a16="http://schemas.microsoft.com/office/drawing/2014/main" id="{52C26A24-74F8-91D4-869E-BCEBB05F6C52}"/>
              </a:ext>
            </a:extLst>
          </p:cNvPr>
          <p:cNvSpPr txBox="1"/>
          <p:nvPr/>
        </p:nvSpPr>
        <p:spPr>
          <a:xfrm>
            <a:off x="151354" y="820175"/>
            <a:ext cx="6401845" cy="6186309"/>
          </a:xfrm>
          <a:prstGeom prst="rect">
            <a:avLst/>
          </a:prstGeom>
          <a:noFill/>
        </p:spPr>
        <p:txBody>
          <a:bodyPr wrap="square" rtlCol="0">
            <a:spAutoFit/>
          </a:bodyPr>
          <a:lstStyle/>
          <a:p>
            <a:pPr algn="l"/>
            <a:r>
              <a:rPr lang="en-US" b="0" i="0" dirty="0">
                <a:solidFill>
                  <a:srgbClr val="374151"/>
                </a:solidFill>
                <a:effectLst/>
              </a:rPr>
              <a:t>The authors compare five methods evaluated are: </a:t>
            </a:r>
          </a:p>
          <a:p>
            <a:pPr marL="742950" lvl="1" indent="-285750">
              <a:buFont typeface="Arial" panose="020B0604020202020204" pitchFamily="34" charset="0"/>
              <a:buChar char="•"/>
            </a:pPr>
            <a:r>
              <a:rPr lang="en-US" sz="1600" b="0" i="0" dirty="0">
                <a:solidFill>
                  <a:srgbClr val="374151"/>
                </a:solidFill>
                <a:effectLst/>
              </a:rPr>
              <a:t>listwise deletion</a:t>
            </a:r>
          </a:p>
          <a:p>
            <a:pPr marL="742950" lvl="1" indent="-285750">
              <a:buFont typeface="Arial" panose="020B0604020202020204" pitchFamily="34" charset="0"/>
              <a:buChar char="•"/>
            </a:pPr>
            <a:r>
              <a:rPr lang="en-US" sz="1600" b="0" i="0" dirty="0">
                <a:solidFill>
                  <a:srgbClr val="374151"/>
                </a:solidFill>
                <a:effectLst/>
              </a:rPr>
              <a:t>mean substitution</a:t>
            </a:r>
          </a:p>
          <a:p>
            <a:pPr marL="742950" lvl="1" indent="-285750">
              <a:buFont typeface="Arial" panose="020B0604020202020204" pitchFamily="34" charset="0"/>
              <a:buChar char="•"/>
            </a:pPr>
            <a:r>
              <a:rPr lang="en-US" sz="1600" b="0" i="0" dirty="0">
                <a:solidFill>
                  <a:srgbClr val="374151"/>
                </a:solidFill>
                <a:effectLst/>
              </a:rPr>
              <a:t>regression imputation </a:t>
            </a:r>
          </a:p>
          <a:p>
            <a:pPr marL="742950" lvl="1" indent="-285750">
              <a:buFont typeface="Arial" panose="020B0604020202020204" pitchFamily="34" charset="0"/>
              <a:buChar char="•"/>
            </a:pPr>
            <a:r>
              <a:rPr lang="en-US" sz="1600" b="0" i="0" dirty="0">
                <a:solidFill>
                  <a:srgbClr val="374151"/>
                </a:solidFill>
                <a:effectLst/>
              </a:rPr>
              <a:t>stochastic regression imputation </a:t>
            </a:r>
          </a:p>
          <a:p>
            <a:pPr marL="742950" lvl="1" indent="-285750">
              <a:buFont typeface="Arial" panose="020B0604020202020204" pitchFamily="34" charset="0"/>
              <a:buChar char="•"/>
            </a:pPr>
            <a:r>
              <a:rPr lang="en-US" sz="1600" b="0" i="0" dirty="0">
                <a:solidFill>
                  <a:srgbClr val="374151"/>
                </a:solidFill>
                <a:effectLst/>
              </a:rPr>
              <a:t>multiple imputations </a:t>
            </a:r>
          </a:p>
          <a:p>
            <a:pPr algn="l"/>
            <a:endParaRPr lang="fa-IR" b="1" i="0" dirty="0">
              <a:solidFill>
                <a:srgbClr val="374151"/>
              </a:solidFill>
              <a:effectLst/>
            </a:endParaRPr>
          </a:p>
          <a:p>
            <a:pPr algn="l"/>
            <a:r>
              <a:rPr lang="en-US" b="1" i="0" dirty="0">
                <a:solidFill>
                  <a:srgbClr val="374151"/>
                </a:solidFill>
                <a:effectLst/>
              </a:rPr>
              <a:t>Conclusion</a:t>
            </a:r>
            <a:r>
              <a:rPr lang="en-US" b="0" i="0" dirty="0">
                <a:solidFill>
                  <a:srgbClr val="374151"/>
                </a:solidFill>
                <a:effectLst/>
              </a:rPr>
              <a:t>:</a:t>
            </a:r>
          </a:p>
          <a:p>
            <a:pPr marL="742950" lvl="1" indent="-285750">
              <a:buFont typeface="Arial" panose="020B0604020202020204" pitchFamily="34" charset="0"/>
              <a:buChar char="•"/>
            </a:pPr>
            <a:r>
              <a:rPr lang="en-US" dirty="0">
                <a:solidFill>
                  <a:srgbClr val="374151"/>
                </a:solidFill>
              </a:rPr>
              <a:t>Multiple imputation is an effective tool for addressing missing data in logistic regression analyses.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can be used to handle both MCAR and MAR data types.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Listwise deletion is not biased for MCAR data, but it can be biased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generally preferred over listwise deletion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especially recommended when dealing with up to 20% missing data.</a:t>
            </a:r>
          </a:p>
        </p:txBody>
      </p:sp>
    </p:spTree>
    <p:extLst>
      <p:ext uri="{BB962C8B-B14F-4D97-AF65-F5344CB8AC3E}">
        <p14:creationId xmlns:p14="http://schemas.microsoft.com/office/powerpoint/2010/main" val="1931970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rPr>
              <a:t>Readability</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6C3FA1D-9DD1-36EC-7E3F-1C8F86666A77}"/>
              </a:ext>
            </a:extLst>
          </p:cNvPr>
          <p:cNvSpPr txBox="1"/>
          <p:nvPr/>
        </p:nvSpPr>
        <p:spPr>
          <a:xfrm>
            <a:off x="151354" y="871602"/>
            <a:ext cx="1192197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Enhanced Code Readability and Transparency</a:t>
            </a:r>
            <a:r>
              <a:rPr lang="en-US" dirty="0"/>
              <a:t>:</a:t>
            </a:r>
          </a:p>
          <a:p>
            <a:pPr marL="742950" lvl="1" indent="-285750">
              <a:buFont typeface="Wingdings" panose="05000000000000000000" pitchFamily="2" charset="2"/>
              <a:buChar char="§"/>
            </a:pPr>
            <a:r>
              <a:rPr lang="en-US" dirty="0"/>
              <a:t>Adding informative comments and explanations.</a:t>
            </a:r>
          </a:p>
          <a:p>
            <a:pPr algn="l"/>
            <a:endParaRPr lang="en-US" dirty="0">
              <a:solidFill>
                <a:srgbClr val="1F1F1F"/>
              </a:solidFill>
            </a:endParaRPr>
          </a:p>
          <a:p>
            <a:pPr marL="742950" lvl="1" indent="-285750">
              <a:buFont typeface="Wingdings" panose="05000000000000000000" pitchFamily="2" charset="2"/>
              <a:buChar char="§"/>
            </a:pPr>
            <a:r>
              <a:rPr lang="en-US" dirty="0">
                <a:solidFill>
                  <a:srgbClr val="1F1F1F"/>
                </a:solidFill>
              </a:rPr>
              <a:t>A</a:t>
            </a:r>
            <a:r>
              <a:rPr lang="en-US" b="0" i="0" dirty="0">
                <a:solidFill>
                  <a:srgbClr val="1F1F1F"/>
                </a:solidFill>
                <a:effectLst/>
              </a:rPr>
              <a:t>dvantages:</a:t>
            </a:r>
          </a:p>
          <a:p>
            <a:pPr marL="1200150" lvl="2" indent="-285750">
              <a:buFont typeface="Wingdings" panose="05000000000000000000" pitchFamily="2" charset="2"/>
              <a:buChar char="Ø"/>
            </a:pPr>
            <a:r>
              <a:rPr lang="en-US" b="1" i="0" dirty="0">
                <a:solidFill>
                  <a:srgbClr val="1F1F1F"/>
                </a:solidFill>
                <a:effectLst/>
              </a:rPr>
              <a:t>Improved maintenance</a:t>
            </a:r>
            <a:r>
              <a:rPr lang="en-US" b="0" i="0" dirty="0">
                <a:solidFill>
                  <a:srgbClr val="1F1F1F"/>
                </a:solidFill>
                <a:effectLst/>
              </a:rPr>
              <a:t>: Clean and well-documented code is easier to maintain.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Facilitated collaboration</a:t>
            </a:r>
            <a:r>
              <a:rPr lang="en-US" b="0" i="0" dirty="0">
                <a:solidFill>
                  <a:srgbClr val="1F1F1F"/>
                </a:solidFill>
                <a:effectLst/>
              </a:rPr>
              <a:t>: Readable code ensures that colleagues can understand, modify, and work on the code without constantly consulting the original author.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errors</a:t>
            </a:r>
            <a:r>
              <a:rPr lang="en-US" b="0" i="0" dirty="0">
                <a:solidFill>
                  <a:srgbClr val="1F1F1F"/>
                </a:solidFill>
                <a:effectLst/>
              </a:rPr>
              <a:t>: Clear and transparent code reduces the likelihood of introducing errors.</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Increased code longevity</a:t>
            </a:r>
            <a:r>
              <a:rPr lang="en-US" b="0" i="0" dirty="0">
                <a:solidFill>
                  <a:srgbClr val="1F1F1F"/>
                </a:solidFill>
                <a:effectLst/>
              </a:rPr>
              <a:t>: Readable code has a longer lifespan.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Better onboarding</a:t>
            </a:r>
            <a:r>
              <a:rPr lang="en-US" b="0" i="0" dirty="0">
                <a:solidFill>
                  <a:srgbClr val="1F1F1F"/>
                </a:solidFill>
                <a:effectLst/>
              </a:rPr>
              <a:t>: New team members can get up to speed faster if the code is transparent and well-commented.</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dependency</a:t>
            </a:r>
            <a:r>
              <a:rPr lang="en-US" b="0" i="0" dirty="0">
                <a:solidFill>
                  <a:srgbClr val="1F1F1F"/>
                </a:solidFill>
                <a:effectLst/>
              </a:rPr>
              <a:t>: The project becomes less dependent on the original coder.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Professionalism</a:t>
            </a:r>
            <a:r>
              <a:rPr lang="en-US" b="0" i="0" dirty="0">
                <a:solidFill>
                  <a:srgbClr val="1F1F1F"/>
                </a:solidFill>
                <a:effectLst/>
              </a:rPr>
              <a:t>: Well-documented code reflects professionalism.</a:t>
            </a:r>
          </a:p>
        </p:txBody>
      </p:sp>
    </p:spTree>
    <p:extLst>
      <p:ext uri="{BB962C8B-B14F-4D97-AF65-F5344CB8AC3E}">
        <p14:creationId xmlns:p14="http://schemas.microsoft.com/office/powerpoint/2010/main" val="3232129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sym typeface="Lobster"/>
              </a:rPr>
              <a:t>Leap year justification </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F328FBE-BDF6-07F5-49B1-B94976A08AEE}"/>
              </a:ext>
            </a:extLst>
          </p:cNvPr>
          <p:cNvPicPr>
            <a:picLocks noChangeAspect="1"/>
          </p:cNvPicPr>
          <p:nvPr/>
        </p:nvPicPr>
        <p:blipFill>
          <a:blip r:embed="rId4"/>
          <a:stretch>
            <a:fillRect/>
          </a:stretch>
        </p:blipFill>
        <p:spPr>
          <a:xfrm>
            <a:off x="4442514" y="1605014"/>
            <a:ext cx="7630817" cy="5137086"/>
          </a:xfrm>
          <a:prstGeom prst="rect">
            <a:avLst/>
          </a:prstGeom>
        </p:spPr>
      </p:pic>
      <p:pic>
        <p:nvPicPr>
          <p:cNvPr id="6" name="Picture 5">
            <a:extLst>
              <a:ext uri="{FF2B5EF4-FFF2-40B4-BE49-F238E27FC236}">
                <a16:creationId xmlns:a16="http://schemas.microsoft.com/office/drawing/2014/main" id="{95F2367F-B6D7-5D83-4B2E-3BC1718CBE96}"/>
              </a:ext>
            </a:extLst>
          </p:cNvPr>
          <p:cNvPicPr>
            <a:picLocks noChangeAspect="1"/>
          </p:cNvPicPr>
          <p:nvPr/>
        </p:nvPicPr>
        <p:blipFill>
          <a:blip r:embed="rId5"/>
          <a:stretch>
            <a:fillRect/>
          </a:stretch>
        </p:blipFill>
        <p:spPr>
          <a:xfrm>
            <a:off x="143332" y="4050632"/>
            <a:ext cx="4299182" cy="2675457"/>
          </a:xfrm>
          <a:prstGeom prst="rect">
            <a:avLst/>
          </a:prstGeom>
        </p:spPr>
      </p:pic>
      <p:sp>
        <p:nvSpPr>
          <p:cNvPr id="7" name="TextBox 6">
            <a:extLst>
              <a:ext uri="{FF2B5EF4-FFF2-40B4-BE49-F238E27FC236}">
                <a16:creationId xmlns:a16="http://schemas.microsoft.com/office/drawing/2014/main" id="{A8ECCF2B-EB0C-87BB-1F98-5E6AF6C24145}"/>
              </a:ext>
            </a:extLst>
          </p:cNvPr>
          <p:cNvSpPr txBox="1"/>
          <p:nvPr/>
        </p:nvSpPr>
        <p:spPr>
          <a:xfrm>
            <a:off x="118668" y="925983"/>
            <a:ext cx="4549584" cy="923330"/>
          </a:xfrm>
          <a:prstGeom prst="rect">
            <a:avLst/>
          </a:prstGeom>
          <a:noFill/>
        </p:spPr>
        <p:txBody>
          <a:bodyPr wrap="square" rtlCol="0">
            <a:spAutoFit/>
          </a:bodyPr>
          <a:lstStyle/>
          <a:p>
            <a:r>
              <a:rPr lang="en-US" dirty="0">
                <a:solidFill>
                  <a:srgbClr val="1F1F1F"/>
                </a:solidFill>
              </a:rPr>
              <a:t>Two types of years:</a:t>
            </a:r>
          </a:p>
          <a:p>
            <a:pPr marL="742950" lvl="1" indent="-285750">
              <a:buFont typeface="Arial" panose="020B0604020202020204" pitchFamily="34" charset="0"/>
              <a:buChar char="•"/>
            </a:pPr>
            <a:r>
              <a:rPr lang="en-US" dirty="0">
                <a:solidFill>
                  <a:srgbClr val="1F1F1F"/>
                </a:solidFill>
              </a:rPr>
              <a:t>leap years: 366 days</a:t>
            </a:r>
          </a:p>
          <a:p>
            <a:pPr marL="742950" lvl="1" indent="-285750">
              <a:buFont typeface="Arial" panose="020B0604020202020204" pitchFamily="34" charset="0"/>
              <a:buChar char="•"/>
            </a:pPr>
            <a:r>
              <a:rPr lang="en-US" dirty="0">
                <a:solidFill>
                  <a:srgbClr val="1F1F1F"/>
                </a:solidFill>
              </a:rPr>
              <a:t>non-leap years: 365 days</a:t>
            </a:r>
          </a:p>
        </p:txBody>
      </p:sp>
    </p:spTree>
    <p:extLst>
      <p:ext uri="{BB962C8B-B14F-4D97-AF65-F5344CB8AC3E}">
        <p14:creationId xmlns:p14="http://schemas.microsoft.com/office/powerpoint/2010/main" val="4242250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r>
              <a:rPr lang="en-US" sz="2800" b="1" dirty="0">
                <a:solidFill>
                  <a:srgbClr val="D313AA"/>
                </a:solidFill>
                <a:latin typeface="Times New Roman"/>
                <a:cs typeface="Times New Roman"/>
              </a:rPr>
              <a:t>Data problem-solving strategies</a:t>
            </a: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
        <p:nvSpPr>
          <p:cNvPr id="2" name="TextBox 1">
            <a:extLst>
              <a:ext uri="{FF2B5EF4-FFF2-40B4-BE49-F238E27FC236}">
                <a16:creationId xmlns:a16="http://schemas.microsoft.com/office/drawing/2014/main" id="{A8C9C8DD-02B4-DC6F-7D58-01FC87D22DF2}"/>
              </a:ext>
            </a:extLst>
          </p:cNvPr>
          <p:cNvSpPr txBox="1"/>
          <p:nvPr/>
        </p:nvSpPr>
        <p:spPr>
          <a:xfrm>
            <a:off x="143332" y="921869"/>
            <a:ext cx="7252079" cy="5078313"/>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1F1F1F"/>
                </a:solidFill>
                <a:effectLst/>
              </a:rPr>
              <a:t>Misconception</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Machine Learning 80%</a:t>
            </a:r>
          </a:p>
          <a:p>
            <a:pPr marL="742950" lvl="1" indent="-285750">
              <a:buFont typeface="Courier New" panose="02070309020205020404" pitchFamily="49" charset="0"/>
              <a:buChar char="o"/>
            </a:pPr>
            <a:r>
              <a:rPr lang="en-US" b="0" i="0" dirty="0">
                <a:solidFill>
                  <a:srgbClr val="1F1F1F"/>
                </a:solidFill>
                <a:effectLst/>
              </a:rPr>
              <a:t>Deep Learning 20% </a:t>
            </a:r>
          </a:p>
          <a:p>
            <a:endParaRPr lang="en-US" b="0" i="0" dirty="0">
              <a:solidFill>
                <a:srgbClr val="1F1F1F"/>
              </a:solidFill>
              <a:effectLst/>
            </a:endParaRPr>
          </a:p>
          <a:p>
            <a:pPr marL="285750" indent="-285750">
              <a:buFont typeface="Arial" panose="020B0604020202020204" pitchFamily="34" charset="0"/>
              <a:buChar char="•"/>
            </a:pPr>
            <a:r>
              <a:rPr lang="en-US" b="1" i="0" dirty="0">
                <a:solidFill>
                  <a:srgbClr val="1F1F1F"/>
                </a:solidFill>
                <a:effectLst/>
              </a:rPr>
              <a:t>In reality</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Pre-processing 90% </a:t>
            </a:r>
          </a:p>
          <a:p>
            <a:pPr marL="742950" lvl="1" indent="-285750">
              <a:buFont typeface="Courier New" panose="02070309020205020404" pitchFamily="49" charset="0"/>
              <a:buChar char="o"/>
            </a:pPr>
            <a:r>
              <a:rPr lang="en-US" b="0" i="0" dirty="0">
                <a:solidFill>
                  <a:srgbClr val="1F1F1F"/>
                </a:solidFill>
                <a:effectLst/>
              </a:rPr>
              <a:t>Machine and Deep Learning 10% </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My work</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Completed the pre-processing phase, which is the bulk of the work.</a:t>
            </a:r>
            <a:endParaRPr lang="en-US" dirty="0">
              <a:solidFill>
                <a:srgbClr val="1F1F1F"/>
              </a:solidFill>
            </a:endParaRPr>
          </a:p>
          <a:p>
            <a:pPr marL="742950" lvl="1" indent="-285750">
              <a:buFont typeface="Courier New" panose="02070309020205020404" pitchFamily="49" charset="0"/>
              <a:buChar char="o"/>
            </a:pPr>
            <a:r>
              <a:rPr lang="en-US" b="0" i="0" dirty="0">
                <a:solidFill>
                  <a:srgbClr val="1F1F1F"/>
                </a:solidFill>
                <a:effectLst/>
              </a:rPr>
              <a:t>My goal: focusing on learning about Machine and Deep learning models. Then commence with the modeling.</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Models</a:t>
            </a:r>
            <a:r>
              <a:rPr lang="en-US" b="0" i="0" dirty="0">
                <a:solidFill>
                  <a:srgbClr val="1F1F1F"/>
                </a:solidFill>
                <a:effectLst/>
              </a:rPr>
              <a:t>:</a:t>
            </a:r>
          </a:p>
          <a:p>
            <a:pPr marL="742950" lvl="1" indent="-285750">
              <a:buFont typeface="Courier New" panose="02070309020205020404" pitchFamily="49" charset="0"/>
              <a:buChar char="o"/>
            </a:pPr>
            <a:r>
              <a:rPr lang="en-US" dirty="0">
                <a:solidFill>
                  <a:srgbClr val="1F1F1F"/>
                </a:solidFill>
              </a:rPr>
              <a:t>H</a:t>
            </a:r>
            <a:r>
              <a:rPr lang="en-US" b="0" i="0" dirty="0">
                <a:solidFill>
                  <a:srgbClr val="1F1F1F"/>
                </a:solidFill>
                <a:effectLst/>
              </a:rPr>
              <a:t>yperparameter </a:t>
            </a:r>
            <a:r>
              <a:rPr lang="en-US" dirty="0">
                <a:solidFill>
                  <a:srgbClr val="1F1F1F"/>
                </a:solidFill>
              </a:rPr>
              <a:t>O</a:t>
            </a:r>
            <a:r>
              <a:rPr lang="en-US" b="0" i="0" dirty="0">
                <a:solidFill>
                  <a:srgbClr val="1F1F1F"/>
                </a:solidFill>
                <a:effectLst/>
              </a:rPr>
              <a:t>ptimization </a:t>
            </a:r>
          </a:p>
          <a:p>
            <a:pPr marL="742950" lvl="1" indent="-285750">
              <a:buFont typeface="Courier New" panose="02070309020205020404" pitchFamily="49" charset="0"/>
              <a:buChar char="o"/>
            </a:pPr>
            <a:r>
              <a:rPr lang="en-US" dirty="0">
                <a:solidFill>
                  <a:srgbClr val="1F1F1F"/>
                </a:solidFill>
              </a:rPr>
              <a:t>LSTM</a:t>
            </a:r>
          </a:p>
          <a:p>
            <a:pPr marL="742950" lvl="1" indent="-285750">
              <a:buFont typeface="Courier New" panose="02070309020205020404" pitchFamily="49" charset="0"/>
              <a:buChar char="o"/>
            </a:pPr>
            <a:r>
              <a:rPr lang="en-US" b="0" i="0" dirty="0">
                <a:solidFill>
                  <a:srgbClr val="1F1F1F"/>
                </a:solidFill>
                <a:effectLst/>
              </a:rPr>
              <a:t>CNN</a:t>
            </a:r>
          </a:p>
          <a:p>
            <a:pPr marL="742950" lvl="1" indent="-285750">
              <a:buFont typeface="Courier New" panose="02070309020205020404" pitchFamily="49" charset="0"/>
              <a:buChar char="o"/>
            </a:pPr>
            <a:r>
              <a:rPr lang="en-US" dirty="0">
                <a:solidFill>
                  <a:srgbClr val="1F1F1F"/>
                </a:solidFill>
              </a:rPr>
              <a:t>SVM</a:t>
            </a:r>
          </a:p>
        </p:txBody>
      </p:sp>
    </p:spTree>
    <p:extLst>
      <p:ext uri="{BB962C8B-B14F-4D97-AF65-F5344CB8AC3E}">
        <p14:creationId xmlns:p14="http://schemas.microsoft.com/office/powerpoint/2010/main" val="578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9194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3924</TotalTime>
  <Words>4959</Words>
  <Application>Microsoft Office PowerPoint</Application>
  <PresentationFormat>Widescreen</PresentationFormat>
  <Paragraphs>760</Paragraphs>
  <Slides>97</Slides>
  <Notes>96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-apple-system</vt:lpstr>
      <vt:lpstr>Arial</vt:lpstr>
      <vt:lpstr>Calibri</vt:lpstr>
      <vt:lpstr>Calibri Light</vt:lpstr>
      <vt:lpstr>Consolas</vt:lpstr>
      <vt:lpstr>Courier New</vt:lpstr>
      <vt:lpstr>Lobster</vt:lpstr>
      <vt:lpstr>Söhne</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Literature Review | Missing data</vt:lpstr>
      <vt:lpstr>Literature Review | Missing data</vt:lpstr>
      <vt:lpstr>Literature Review | Missing data</vt:lpstr>
      <vt:lpstr>Code Development | Readability</vt:lpstr>
      <vt:lpstr>Code Development | Leap year justification </vt:lpstr>
      <vt:lpstr>Data problem-solving strategies</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S</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40</cp:revision>
  <dcterms:created xsi:type="dcterms:W3CDTF">2023-07-12T20:54:41Z</dcterms:created>
  <dcterms:modified xsi:type="dcterms:W3CDTF">2023-08-10T01:40:59Z</dcterms:modified>
</cp:coreProperties>
</file>